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861" r:id="rId2"/>
    <p:sldId id="953" r:id="rId3"/>
    <p:sldId id="964" r:id="rId4"/>
    <p:sldId id="965" r:id="rId5"/>
    <p:sldId id="966" r:id="rId6"/>
    <p:sldId id="967" r:id="rId7"/>
    <p:sldId id="962" r:id="rId8"/>
    <p:sldId id="968" r:id="rId9"/>
    <p:sldId id="963" r:id="rId10"/>
    <p:sldId id="970" r:id="rId11"/>
    <p:sldId id="969" r:id="rId12"/>
    <p:sldId id="971" r:id="rId13"/>
    <p:sldId id="972"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78E1B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66" autoAdjust="0"/>
    <p:restoredTop sz="82437" autoAdjust="0"/>
  </p:normalViewPr>
  <p:slideViewPr>
    <p:cSldViewPr>
      <p:cViewPr varScale="1">
        <p:scale>
          <a:sx n="169" d="100"/>
          <a:sy n="169" d="100"/>
        </p:scale>
        <p:origin x="200" y="80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9/23/20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829634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3314236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411683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3884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905501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731653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456004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01800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267855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602040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87318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1:8-25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With Privilege Comes Responsibility</a:t>
            </a:r>
          </a:p>
        </p:txBody>
      </p:sp>
      <p:sp>
        <p:nvSpPr>
          <p:cNvPr id="9" name="TextBox 8">
            <a:extLst>
              <a:ext uri="{FF2B5EF4-FFF2-40B4-BE49-F238E27FC236}">
                <a16:creationId xmlns:a16="http://schemas.microsoft.com/office/drawing/2014/main" id="{3F590E02-5F83-7D42-A48B-1D7556754F8E}"/>
              </a:ext>
            </a:extLst>
          </p:cNvPr>
          <p:cNvSpPr txBox="1"/>
          <p:nvPr/>
        </p:nvSpPr>
        <p:spPr>
          <a:xfrm>
            <a:off x="26972" y="385496"/>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err="1">
                <a:solidFill>
                  <a:schemeClr val="bg1"/>
                </a:solidFill>
                <a:latin typeface="Times New Roman" panose="02020603050405020304" pitchFamily="18" charset="0"/>
                <a:ea typeface="Batang" panose="02030600000101010101" pitchFamily="18" charset="-127"/>
              </a:rPr>
              <a:t>ἀν</a:t>
            </a:r>
            <a:r>
              <a:rPr lang="en-AU" sz="2000" dirty="0">
                <a:solidFill>
                  <a:schemeClr val="bg1"/>
                </a:solidFill>
                <a:latin typeface="Times New Roman" panose="02020603050405020304" pitchFamily="18" charset="0"/>
                <a:ea typeface="Batang" panose="02030600000101010101" pitchFamily="18" charset="-127"/>
              </a:rPr>
              <a:t>α</a:t>
            </a:r>
            <a:r>
              <a:rPr lang="en-AU" sz="2000" dirty="0" err="1">
                <a:solidFill>
                  <a:schemeClr val="bg1"/>
                </a:solidFill>
                <a:latin typeface="Times New Roman" panose="02020603050405020304" pitchFamily="18" charset="0"/>
                <a:ea typeface="Batang" panose="02030600000101010101" pitchFamily="18" charset="-127"/>
              </a:rPr>
              <a:t>στροφῇ</a:t>
            </a:r>
            <a:r>
              <a:rPr lang="en-AU" sz="2000" dirty="0">
                <a:solidFill>
                  <a:schemeClr val="bg1"/>
                </a:solidFill>
                <a:latin typeface="Times New Roman" panose="02020603050405020304" pitchFamily="18" charset="0"/>
                <a:ea typeface="Batang" panose="02030600000101010101" pitchFamily="18" charset="-127"/>
              </a:rPr>
              <a:t>  (</a:t>
            </a:r>
            <a:r>
              <a:rPr lang="en-AU" sz="2000" dirty="0" err="1">
                <a:solidFill>
                  <a:schemeClr val="bg1"/>
                </a:solidFill>
                <a:latin typeface="Times New Roman" panose="02020603050405020304" pitchFamily="18" charset="0"/>
                <a:ea typeface="Times New Roman" panose="02020603050405020304" pitchFamily="18" charset="0"/>
              </a:rPr>
              <a:t>anastrophē</a:t>
            </a:r>
            <a:r>
              <a:rPr lang="en-AU" sz="2000" dirty="0">
                <a:solidFill>
                  <a:schemeClr val="bg1"/>
                </a:solidFill>
                <a:latin typeface="Times New Roman" panose="02020603050405020304" pitchFamily="18" charset="0"/>
                <a:ea typeface="Times New Roman" panose="02020603050405020304" pitchFamily="18" charset="0"/>
              </a:rPr>
              <a:t>) – Conduct / Way of Life...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Christ, How we live, matters.</a:t>
            </a:r>
          </a:p>
        </p:txBody>
      </p:sp>
      <p:sp>
        <p:nvSpPr>
          <p:cNvPr id="2" name="TextBox 1">
            <a:extLst>
              <a:ext uri="{FF2B5EF4-FFF2-40B4-BE49-F238E27FC236}">
                <a16:creationId xmlns:a16="http://schemas.microsoft.com/office/drawing/2014/main" id="{45460C2D-85C8-C948-A5AF-2A7312E016F9}"/>
              </a:ext>
            </a:extLst>
          </p:cNvPr>
          <p:cNvSpPr txBox="1"/>
          <p:nvPr/>
        </p:nvSpPr>
        <p:spPr>
          <a:xfrm>
            <a:off x="2052462" y="1028660"/>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13" name="Rectangle 12">
            <a:extLst>
              <a:ext uri="{FF2B5EF4-FFF2-40B4-BE49-F238E27FC236}">
                <a16:creationId xmlns:a16="http://schemas.microsoft.com/office/drawing/2014/main" id="{0F3A6D6B-82D5-384D-A11C-1E6634093CE3}"/>
              </a:ext>
            </a:extLst>
          </p:cNvPr>
          <p:cNvSpPr/>
          <p:nvPr/>
        </p:nvSpPr>
        <p:spPr>
          <a:xfrm>
            <a:off x="465598" y="1774948"/>
            <a:ext cx="8212223"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Therefore, preparing your minds for action </a:t>
            </a:r>
            <a:r>
              <a:rPr lang="en-AU" sz="2000" dirty="0">
                <a:latin typeface="Minion Pro" panose="02040503050201020203" pitchFamily="18" charset="0"/>
                <a:ea typeface="Times New Roman" panose="02020603050405020304" pitchFamily="18" charset="0"/>
                <a:cs typeface="Times New Roman" panose="02020603050405020304" pitchFamily="18" charset="0"/>
              </a:rPr>
              <a:t>(girding up the loins of your mind)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and being sober-minded, set your hope fully on the grace that will be brought to you at the revelation of Jesus Christ.</a:t>
            </a:r>
            <a:endParaRPr lang="en-AU" sz="2000" dirty="0">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1EF7E2A-D767-4F47-806C-FB4E5A2AD29B}"/>
              </a:ext>
            </a:extLst>
          </p:cNvPr>
          <p:cNvSpPr txBox="1"/>
          <p:nvPr/>
        </p:nvSpPr>
        <p:spPr>
          <a:xfrm>
            <a:off x="26971" y="2790611"/>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With minds prepared for work/action and be sober/clear-minded (having good judgment), </a:t>
            </a:r>
            <a:r>
              <a:rPr lang="en-AU" sz="2000" b="1" dirty="0">
                <a:solidFill>
                  <a:schemeClr val="bg1"/>
                </a:solidFill>
                <a:latin typeface="Times New Roman" panose="02020603050405020304" pitchFamily="18" charset="0"/>
                <a:cs typeface="Times New Roman" panose="02020603050405020304" pitchFamily="18" charset="0"/>
              </a:rPr>
              <a:t>set our hope fully on our salvation in Christ when He returns.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68CA369-958E-0248-8125-284CA325ABB9}"/>
              </a:ext>
            </a:extLst>
          </p:cNvPr>
          <p:cNvSpPr/>
          <p:nvPr/>
        </p:nvSpPr>
        <p:spPr>
          <a:xfrm>
            <a:off x="107213" y="3472177"/>
            <a:ext cx="8928992"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14 </a:t>
            </a:r>
            <a:r>
              <a:rPr lang="en-AU" sz="2000" dirty="0">
                <a:latin typeface="Comic Sans MS" panose="030F0902030302020204" pitchFamily="66" charset="0"/>
                <a:ea typeface="Arial" panose="020B0604020202020204" pitchFamily="34" charset="0"/>
                <a:cs typeface="Times New Roman" panose="02020603050405020304" pitchFamily="18" charset="0"/>
              </a:rPr>
              <a:t>As obedient children, do not be conformed to the passions of your former ignorance, </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15 </a:t>
            </a:r>
            <a:r>
              <a:rPr lang="en-AU" sz="2000" dirty="0">
                <a:latin typeface="Comic Sans MS" panose="030F0902030302020204" pitchFamily="66" charset="0"/>
                <a:ea typeface="Arial" panose="020B0604020202020204" pitchFamily="34" charset="0"/>
                <a:cs typeface="Times New Roman" panose="02020603050405020304" pitchFamily="18" charset="0"/>
              </a:rPr>
              <a:t>but as he who called you is holy, you also be holy in all your conduct, </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16 </a:t>
            </a:r>
            <a:r>
              <a:rPr lang="en-AU" sz="2000" dirty="0">
                <a:latin typeface="Comic Sans MS" panose="030F0902030302020204" pitchFamily="66" charset="0"/>
                <a:ea typeface="Arial" panose="020B0604020202020204" pitchFamily="34" charset="0"/>
                <a:cs typeface="Times New Roman" panose="02020603050405020304" pitchFamily="18" charset="0"/>
              </a:rPr>
              <a:t>since it is written, “You shall be holy, for I am holy.”</a:t>
            </a:r>
            <a:endParaRPr lang="en-AU" sz="2000" dirty="0">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0D7A7D93-D014-6C44-989A-B5C6FC807C42}"/>
              </a:ext>
            </a:extLst>
          </p:cNvPr>
          <p:cNvSpPr txBox="1"/>
          <p:nvPr/>
        </p:nvSpPr>
        <p:spPr>
          <a:xfrm>
            <a:off x="19414" y="4483385"/>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we live </a:t>
            </a:r>
            <a:r>
              <a:rPr lang="en-AU" sz="2000" b="1" dirty="0">
                <a:solidFill>
                  <a:schemeClr val="bg1"/>
                </a:solidFill>
                <a:latin typeface="Times New Roman" panose="02020603050405020304" pitchFamily="18" charset="0"/>
                <a:cs typeface="Times New Roman" panose="02020603050405020304" pitchFamily="18" charset="0"/>
              </a:rPr>
              <a:t>in</a:t>
            </a:r>
            <a:r>
              <a:rPr lang="en-AU" sz="2000" dirty="0">
                <a:solidFill>
                  <a:schemeClr val="bg1"/>
                </a:solidFill>
                <a:latin typeface="Times New Roman" panose="02020603050405020304" pitchFamily="18" charset="0"/>
                <a:cs typeface="Times New Roman" panose="02020603050405020304" pitchFamily="18" charset="0"/>
              </a:rPr>
              <a:t> today, but not </a:t>
            </a:r>
            <a:r>
              <a:rPr lang="en-AU" sz="2000" b="1" dirty="0">
                <a:solidFill>
                  <a:schemeClr val="bg1"/>
                </a:solidFill>
                <a:latin typeface="Times New Roman" panose="02020603050405020304" pitchFamily="18" charset="0"/>
                <a:cs typeface="Times New Roman" panose="02020603050405020304" pitchFamily="18" charset="0"/>
              </a:rPr>
              <a:t>for </a:t>
            </a:r>
            <a:r>
              <a:rPr lang="en-AU" sz="2000" dirty="0">
                <a:solidFill>
                  <a:schemeClr val="bg1"/>
                </a:solidFill>
                <a:latin typeface="Times New Roman" panose="02020603050405020304" pitchFamily="18" charset="0"/>
                <a:cs typeface="Times New Roman" panose="02020603050405020304" pitchFamily="18" charset="0"/>
              </a:rPr>
              <a:t>today. We live for His return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desires of our former ignorance try to distract us from our new calling in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children of God, we should respect/honour/obey our Heavenly Father</a:t>
            </a:r>
          </a:p>
        </p:txBody>
      </p:sp>
    </p:spTree>
    <p:extLst>
      <p:ext uri="{BB962C8B-B14F-4D97-AF65-F5344CB8AC3E}">
        <p14:creationId xmlns:p14="http://schemas.microsoft.com/office/powerpoint/2010/main" val="234391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With Privilege Comes Responsibility</a:t>
            </a:r>
          </a:p>
        </p:txBody>
      </p:sp>
      <p:sp>
        <p:nvSpPr>
          <p:cNvPr id="9" name="TextBox 8">
            <a:extLst>
              <a:ext uri="{FF2B5EF4-FFF2-40B4-BE49-F238E27FC236}">
                <a16:creationId xmlns:a16="http://schemas.microsoft.com/office/drawing/2014/main" id="{3F590E02-5F83-7D42-A48B-1D7556754F8E}"/>
              </a:ext>
            </a:extLst>
          </p:cNvPr>
          <p:cNvSpPr txBox="1"/>
          <p:nvPr/>
        </p:nvSpPr>
        <p:spPr>
          <a:xfrm>
            <a:off x="26972" y="385496"/>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Christ, our </a:t>
            </a:r>
            <a:r>
              <a:rPr lang="en-AU" sz="2000" dirty="0">
                <a:solidFill>
                  <a:schemeClr val="bg1"/>
                </a:solidFill>
                <a:latin typeface="Times New Roman" panose="02020603050405020304" pitchFamily="18" charset="0"/>
                <a:ea typeface="Times New Roman" panose="02020603050405020304" pitchFamily="18" charset="0"/>
              </a:rPr>
              <a:t>Conduct / Way of Life   –   </a:t>
            </a:r>
            <a:r>
              <a:rPr lang="en-AU" sz="2000" dirty="0">
                <a:solidFill>
                  <a:schemeClr val="bg1"/>
                </a:solidFill>
                <a:latin typeface="Times New Roman" panose="02020603050405020304" pitchFamily="18" charset="0"/>
                <a:cs typeface="Times New Roman" panose="02020603050405020304" pitchFamily="18" charset="0"/>
              </a:rPr>
              <a:t>How we live, matters.</a:t>
            </a:r>
          </a:p>
        </p:txBody>
      </p:sp>
      <p:sp>
        <p:nvSpPr>
          <p:cNvPr id="2" name="TextBox 1">
            <a:extLst>
              <a:ext uri="{FF2B5EF4-FFF2-40B4-BE49-F238E27FC236}">
                <a16:creationId xmlns:a16="http://schemas.microsoft.com/office/drawing/2014/main" id="{45460C2D-85C8-C948-A5AF-2A7312E016F9}"/>
              </a:ext>
            </a:extLst>
          </p:cNvPr>
          <p:cNvSpPr txBox="1"/>
          <p:nvPr/>
        </p:nvSpPr>
        <p:spPr>
          <a:xfrm>
            <a:off x="1907704" y="726279"/>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14" name="TextBox 13">
            <a:extLst>
              <a:ext uri="{FF2B5EF4-FFF2-40B4-BE49-F238E27FC236}">
                <a16:creationId xmlns:a16="http://schemas.microsoft.com/office/drawing/2014/main" id="{21EF7E2A-D767-4F47-806C-FB4E5A2AD29B}"/>
              </a:ext>
            </a:extLst>
          </p:cNvPr>
          <p:cNvSpPr txBox="1"/>
          <p:nvPr/>
        </p:nvSpPr>
        <p:spPr>
          <a:xfrm>
            <a:off x="8932" y="1344836"/>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With minds prepared for work/action and be sober/clear-minded (having good judgment), </a:t>
            </a:r>
            <a:r>
              <a:rPr lang="en-AU" sz="2000" b="1" dirty="0">
                <a:solidFill>
                  <a:schemeClr val="bg1"/>
                </a:solidFill>
                <a:latin typeface="Times New Roman" panose="02020603050405020304" pitchFamily="18" charset="0"/>
                <a:cs typeface="Times New Roman" panose="02020603050405020304" pitchFamily="18" charset="0"/>
              </a:rPr>
              <a:t>set our hope fully on our salvation in Christ when He returns.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68CA369-958E-0248-8125-284CA325ABB9}"/>
              </a:ext>
            </a:extLst>
          </p:cNvPr>
          <p:cNvSpPr/>
          <p:nvPr/>
        </p:nvSpPr>
        <p:spPr>
          <a:xfrm>
            <a:off x="89174" y="2026402"/>
            <a:ext cx="8928992"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14 </a:t>
            </a:r>
            <a:r>
              <a:rPr lang="en-AU" sz="2000" dirty="0">
                <a:latin typeface="Comic Sans MS" panose="030F0902030302020204" pitchFamily="66" charset="0"/>
                <a:ea typeface="Arial" panose="020B0604020202020204" pitchFamily="34" charset="0"/>
                <a:cs typeface="Times New Roman" panose="02020603050405020304" pitchFamily="18" charset="0"/>
              </a:rPr>
              <a:t>As obedient children, do not be conformed to the passions of your former ignorance, </a:t>
            </a:r>
            <a:r>
              <a:rPr lang="en-AU" sz="2000" b="1" baseline="30000" dirty="0">
                <a:highlight>
                  <a:srgbClr val="FFFF00"/>
                </a:highlight>
                <a:latin typeface="Comic Sans MS" panose="030F0902030302020204" pitchFamily="66" charset="0"/>
                <a:ea typeface="Arial" panose="020B0604020202020204" pitchFamily="34" charset="0"/>
                <a:cs typeface="Times New Roman" panose="02020603050405020304" pitchFamily="18" charset="0"/>
              </a:rPr>
              <a:t>15</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 </a:t>
            </a:r>
            <a:r>
              <a:rPr lang="en-AU" sz="2000" dirty="0">
                <a:latin typeface="Comic Sans MS" panose="030F0902030302020204" pitchFamily="66" charset="0"/>
                <a:ea typeface="Arial" panose="020B0604020202020204" pitchFamily="34" charset="0"/>
                <a:cs typeface="Times New Roman" panose="02020603050405020304" pitchFamily="18" charset="0"/>
              </a:rPr>
              <a:t>but as he who called you is holy, you also </a:t>
            </a:r>
            <a:r>
              <a:rPr lang="en-AU" sz="2000" dirty="0">
                <a:highlight>
                  <a:srgbClr val="FFFF00"/>
                </a:highlight>
                <a:latin typeface="Comic Sans MS" panose="030F0902030302020204" pitchFamily="66" charset="0"/>
                <a:ea typeface="Arial" panose="020B0604020202020204" pitchFamily="34" charset="0"/>
                <a:cs typeface="Times New Roman" panose="02020603050405020304" pitchFamily="18" charset="0"/>
              </a:rPr>
              <a:t>be holy in all your conduct</a:t>
            </a:r>
            <a:r>
              <a:rPr lang="en-AU" sz="2000" dirty="0">
                <a:latin typeface="Comic Sans MS" panose="030F0902030302020204" pitchFamily="66" charset="0"/>
                <a:ea typeface="Arial" panose="020B0604020202020204" pitchFamily="34" charset="0"/>
                <a:cs typeface="Times New Roman" panose="02020603050405020304" pitchFamily="18" charset="0"/>
              </a:rPr>
              <a:t>, </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16 </a:t>
            </a:r>
            <a:r>
              <a:rPr lang="en-AU" sz="2000" dirty="0">
                <a:latin typeface="Comic Sans MS" panose="030F0902030302020204" pitchFamily="66" charset="0"/>
                <a:ea typeface="Arial" panose="020B0604020202020204" pitchFamily="34" charset="0"/>
                <a:cs typeface="Times New Roman" panose="02020603050405020304" pitchFamily="18" charset="0"/>
              </a:rPr>
              <a:t>since it is written, “You shall be holy, for I am holy.”</a:t>
            </a:r>
            <a:endParaRPr lang="en-AU" sz="2000" dirty="0">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0D7A7D93-D014-6C44-989A-B5C6FC807C42}"/>
              </a:ext>
            </a:extLst>
          </p:cNvPr>
          <p:cNvSpPr txBox="1"/>
          <p:nvPr/>
        </p:nvSpPr>
        <p:spPr>
          <a:xfrm>
            <a:off x="1375" y="3037610"/>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we live </a:t>
            </a:r>
            <a:r>
              <a:rPr lang="en-AU" sz="2000" b="1" dirty="0">
                <a:solidFill>
                  <a:schemeClr val="bg1"/>
                </a:solidFill>
                <a:latin typeface="Times New Roman" panose="02020603050405020304" pitchFamily="18" charset="0"/>
                <a:cs typeface="Times New Roman" panose="02020603050405020304" pitchFamily="18" charset="0"/>
              </a:rPr>
              <a:t>in</a:t>
            </a:r>
            <a:r>
              <a:rPr lang="en-AU" sz="2000" dirty="0">
                <a:solidFill>
                  <a:schemeClr val="bg1"/>
                </a:solidFill>
                <a:latin typeface="Times New Roman" panose="02020603050405020304" pitchFamily="18" charset="0"/>
                <a:cs typeface="Times New Roman" panose="02020603050405020304" pitchFamily="18" charset="0"/>
              </a:rPr>
              <a:t> today, but not </a:t>
            </a:r>
            <a:r>
              <a:rPr lang="en-AU" sz="2000" b="1" dirty="0">
                <a:solidFill>
                  <a:schemeClr val="bg1"/>
                </a:solidFill>
                <a:latin typeface="Times New Roman" panose="02020603050405020304" pitchFamily="18" charset="0"/>
                <a:cs typeface="Times New Roman" panose="02020603050405020304" pitchFamily="18" charset="0"/>
              </a:rPr>
              <a:t>for </a:t>
            </a:r>
            <a:r>
              <a:rPr lang="en-AU" sz="2000" dirty="0">
                <a:solidFill>
                  <a:schemeClr val="bg1"/>
                </a:solidFill>
                <a:latin typeface="Times New Roman" panose="02020603050405020304" pitchFamily="18" charset="0"/>
                <a:cs typeface="Times New Roman" panose="02020603050405020304" pitchFamily="18" charset="0"/>
              </a:rPr>
              <a:t>today. We live for His return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desires of our former ignorance try to distract us from our new calling in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children of God, we should respect/honour/obey our Heavenly Father</a:t>
            </a:r>
          </a:p>
        </p:txBody>
      </p:sp>
    </p:spTree>
    <p:extLst>
      <p:ext uri="{BB962C8B-B14F-4D97-AF65-F5344CB8AC3E}">
        <p14:creationId xmlns:p14="http://schemas.microsoft.com/office/powerpoint/2010/main" val="874334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F3A6D6B-82D5-384D-A11C-1E6634093CE3}"/>
              </a:ext>
            </a:extLst>
          </p:cNvPr>
          <p:cNvSpPr/>
          <p:nvPr/>
        </p:nvSpPr>
        <p:spPr>
          <a:xfrm>
            <a:off x="3664" y="0"/>
            <a:ext cx="9140336" cy="5355312"/>
          </a:xfrm>
          <a:prstGeom prst="rect">
            <a:avLst/>
          </a:prstGeom>
          <a:solidFill>
            <a:schemeClr val="bg1"/>
          </a:solidFill>
        </p:spPr>
        <p:txBody>
          <a:bodyPr wrap="square">
            <a:spAutoFit/>
          </a:bodyPr>
          <a:lstStyle/>
          <a:p>
            <a:r>
              <a:rPr lang="en-AU" sz="1900" u="sng" dirty="0">
                <a:latin typeface="Comic Sans MS" panose="030F0902030302020204" pitchFamily="66" charset="0"/>
                <a:ea typeface="Times New Roman" panose="02020603050405020304" pitchFamily="18" charset="0"/>
              </a:rPr>
              <a:t>Isaiah </a:t>
            </a:r>
            <a:r>
              <a:rPr lang="en-AU" sz="1900" b="1" u="sng" dirty="0">
                <a:latin typeface="Comic Sans MS" panose="030F0902030302020204" pitchFamily="66" charset="0"/>
                <a:ea typeface="Times New Roman" panose="02020603050405020304" pitchFamily="18" charset="0"/>
              </a:rPr>
              <a:t>6</a:t>
            </a:r>
            <a:r>
              <a:rPr lang="en-AU" sz="1900" u="sng" dirty="0">
                <a:latin typeface="Comic Sans MS" panose="030F0902030302020204" pitchFamily="66" charset="0"/>
                <a:ea typeface="Times New Roman" panose="02020603050405020304" pitchFamily="18" charset="0"/>
              </a:rPr>
              <a:t>:</a:t>
            </a:r>
            <a:r>
              <a:rPr lang="en-AU" sz="1900" dirty="0">
                <a:latin typeface="Comic Sans MS" panose="030F0902030302020204" pitchFamily="66" charset="0"/>
                <a:ea typeface="Times New Roman" panose="02020603050405020304" pitchFamily="18" charset="0"/>
              </a:rPr>
              <a:t> (ESV) </a:t>
            </a:r>
            <a:r>
              <a:rPr lang="en-AU" sz="1900" b="1" dirty="0">
                <a:latin typeface="Comic Sans MS" panose="030F0902030302020204" pitchFamily="66" charset="0"/>
                <a:ea typeface="Times New Roman" panose="02020603050405020304" pitchFamily="18" charset="0"/>
              </a:rPr>
              <a:t> </a:t>
            </a:r>
            <a:r>
              <a:rPr lang="en-AU" sz="1900" dirty="0">
                <a:latin typeface="Comic Sans MS" panose="030F0902030302020204" pitchFamily="66" charset="0"/>
                <a:ea typeface="Times New Roman" panose="02020603050405020304" pitchFamily="18" charset="0"/>
              </a:rPr>
              <a:t>In the year that King Uzziah died I saw the Lord sitting upon a throne, high and lifted up;  and the train of his robe filled the temple.  </a:t>
            </a:r>
            <a:r>
              <a:rPr lang="en-AU" sz="1900" b="1" baseline="30000" dirty="0">
                <a:latin typeface="Comic Sans MS" panose="030F0902030302020204" pitchFamily="66" charset="0"/>
                <a:ea typeface="Times New Roman" panose="02020603050405020304" pitchFamily="18" charset="0"/>
              </a:rPr>
              <a:t>2 </a:t>
            </a:r>
            <a:r>
              <a:rPr lang="en-AU" sz="1900" dirty="0">
                <a:latin typeface="Comic Sans MS" panose="030F0902030302020204" pitchFamily="66" charset="0"/>
                <a:ea typeface="Times New Roman" panose="02020603050405020304" pitchFamily="18" charset="0"/>
              </a:rPr>
              <a:t>Above him stood the seraphim.  Each had six wings:  with two he covered his face, and with two he covered his feet, and with two he flew.  </a:t>
            </a:r>
            <a:r>
              <a:rPr lang="en-AU" sz="1900" b="1" baseline="30000" dirty="0">
                <a:latin typeface="Comic Sans MS" panose="030F0902030302020204" pitchFamily="66" charset="0"/>
                <a:ea typeface="Times New Roman" panose="02020603050405020304" pitchFamily="18" charset="0"/>
              </a:rPr>
              <a:t>3 </a:t>
            </a:r>
            <a:r>
              <a:rPr lang="en-AU" sz="1900" dirty="0">
                <a:latin typeface="Comic Sans MS" panose="030F0902030302020204" pitchFamily="66" charset="0"/>
                <a:ea typeface="Times New Roman" panose="02020603050405020304" pitchFamily="18" charset="0"/>
              </a:rPr>
              <a:t>And one called to another and said: </a:t>
            </a:r>
            <a:endParaRPr lang="en-AU" sz="1900" dirty="0">
              <a:latin typeface="Times New Roman" panose="02020603050405020304" pitchFamily="18" charset="0"/>
              <a:ea typeface="Times New Roman" panose="02020603050405020304" pitchFamily="18" charset="0"/>
            </a:endParaRPr>
          </a:p>
          <a:p>
            <a:r>
              <a:rPr lang="en-AU" sz="1900" dirty="0">
                <a:latin typeface="Comic Sans MS" panose="030F0902030302020204" pitchFamily="66" charset="0"/>
                <a:ea typeface="Times New Roman" panose="02020603050405020304" pitchFamily="18" charset="0"/>
                <a:cs typeface="Calibri" panose="020F0502020204030204" pitchFamily="34" charset="0"/>
              </a:rPr>
              <a:t> </a:t>
            </a:r>
            <a:endParaRPr lang="en-AU" sz="1900"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AU" sz="1900" dirty="0">
                <a:latin typeface="Comic Sans MS" panose="030F0902030302020204" pitchFamily="66" charset="0"/>
                <a:ea typeface="Times New Roman" panose="02020603050405020304" pitchFamily="18" charset="0"/>
              </a:rPr>
              <a:t>		“Holy, holy, holy is YHWH of hosts; </a:t>
            </a:r>
            <a:endParaRPr lang="en-AU" sz="1900"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AU" sz="1900" dirty="0">
                <a:latin typeface="Comic Sans MS" panose="030F0902030302020204" pitchFamily="66" charset="0"/>
                <a:ea typeface="Times New Roman" panose="02020603050405020304" pitchFamily="18" charset="0"/>
              </a:rPr>
              <a:t>		the whole earth is full of his glory!” </a:t>
            </a:r>
            <a:endParaRPr lang="en-AU" sz="1900"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AU" sz="1900" dirty="0">
                <a:latin typeface="Comic Sans MS" panose="030F0902030302020204" pitchFamily="66" charset="0"/>
                <a:ea typeface="Times New Roman" panose="02020603050405020304" pitchFamily="18" charset="0"/>
              </a:rPr>
              <a:t> </a:t>
            </a:r>
            <a:endParaRPr lang="en-AU" sz="1900" dirty="0">
              <a:latin typeface="Times New Roman" panose="02020603050405020304" pitchFamily="18" charset="0"/>
              <a:ea typeface="Times New Roman" panose="02020603050405020304" pitchFamily="18" charset="0"/>
            </a:endParaRPr>
          </a:p>
          <a:p>
            <a:r>
              <a:rPr lang="en-AU" sz="1900" b="1" baseline="30000" dirty="0">
                <a:latin typeface="Comic Sans MS" panose="030F0902030302020204" pitchFamily="66" charset="0"/>
                <a:ea typeface="Times New Roman" panose="02020603050405020304" pitchFamily="18" charset="0"/>
              </a:rPr>
              <a:t>4 </a:t>
            </a:r>
            <a:r>
              <a:rPr lang="en-AU" sz="1900" dirty="0">
                <a:latin typeface="Comic Sans MS" panose="030F0902030302020204" pitchFamily="66" charset="0"/>
                <a:ea typeface="Times New Roman" panose="02020603050405020304" pitchFamily="18" charset="0"/>
              </a:rPr>
              <a:t>And the foundations of the thresholds shook at the voice of him who called, and the house was filled with smoke.  </a:t>
            </a:r>
            <a:r>
              <a:rPr lang="en-AU" sz="1900" b="1" baseline="30000" dirty="0">
                <a:latin typeface="Comic Sans MS" panose="030F0902030302020204" pitchFamily="66" charset="0"/>
                <a:ea typeface="Times New Roman" panose="02020603050405020304" pitchFamily="18" charset="0"/>
              </a:rPr>
              <a:t>5 </a:t>
            </a:r>
            <a:r>
              <a:rPr lang="en-AU" sz="1900" dirty="0">
                <a:latin typeface="Comic Sans MS" panose="030F0902030302020204" pitchFamily="66" charset="0"/>
                <a:ea typeface="Times New Roman" panose="02020603050405020304" pitchFamily="18" charset="0"/>
              </a:rPr>
              <a:t>And I said:  “Woe is me!  For I am lost;  for I am a man of unclean lips, and I dwell in the midst of a people of unclean lips;  for my eyes have seen the King, YHWH of hosts!” </a:t>
            </a:r>
            <a:endParaRPr lang="en-AU" sz="1900" dirty="0">
              <a:latin typeface="Times New Roman" panose="02020603050405020304" pitchFamily="18" charset="0"/>
              <a:ea typeface="Times New Roman" panose="02020603050405020304" pitchFamily="18" charset="0"/>
            </a:endParaRPr>
          </a:p>
          <a:p>
            <a:r>
              <a:rPr lang="en-AU" sz="1900" dirty="0">
                <a:latin typeface="Comic Sans MS" panose="030F0902030302020204" pitchFamily="66" charset="0"/>
                <a:ea typeface="Times New Roman" panose="02020603050405020304" pitchFamily="18" charset="0"/>
              </a:rPr>
              <a:t> </a:t>
            </a:r>
            <a:endParaRPr lang="en-AU" sz="1900" dirty="0">
              <a:latin typeface="Times New Roman" panose="02020603050405020304" pitchFamily="18" charset="0"/>
              <a:ea typeface="Times New Roman" panose="02020603050405020304" pitchFamily="18" charset="0"/>
            </a:endParaRPr>
          </a:p>
          <a:p>
            <a:r>
              <a:rPr lang="en-AU" sz="1900"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sz="1900" dirty="0">
                <a:latin typeface="Comic Sans MS" panose="030F0902030302020204" pitchFamily="66" charset="0"/>
                <a:ea typeface="Times New Roman" panose="02020603050405020304" pitchFamily="18" charset="0"/>
                <a:cs typeface="Times New Roman" panose="02020603050405020304" pitchFamily="18" charset="0"/>
              </a:rPr>
              <a:t>Then one of the seraphim flew to me, having in his hand a burning coal that he had taken with tongs from the altar.  </a:t>
            </a:r>
            <a:r>
              <a:rPr lang="en-AU" sz="1900"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sz="1900" dirty="0">
                <a:latin typeface="Comic Sans MS" panose="030F0902030302020204" pitchFamily="66" charset="0"/>
                <a:ea typeface="Times New Roman" panose="02020603050405020304" pitchFamily="18" charset="0"/>
                <a:cs typeface="Times New Roman" panose="02020603050405020304" pitchFamily="18" charset="0"/>
              </a:rPr>
              <a:t>And he touched my mouth and said:  “Behold, this has touched your lips; your guilt is taken away, and your sin atoned for.”</a:t>
            </a:r>
            <a:r>
              <a:rPr lang="en-AU" sz="1900" dirty="0"/>
              <a:t> </a:t>
            </a:r>
            <a:endParaRPr lang="en-AU" sz="19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2238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With Privilege Comes Responsibility</a:t>
            </a:r>
          </a:p>
        </p:txBody>
      </p:sp>
      <p:sp>
        <p:nvSpPr>
          <p:cNvPr id="9" name="TextBox 8">
            <a:extLst>
              <a:ext uri="{FF2B5EF4-FFF2-40B4-BE49-F238E27FC236}">
                <a16:creationId xmlns:a16="http://schemas.microsoft.com/office/drawing/2014/main" id="{3F590E02-5F83-7D42-A48B-1D7556754F8E}"/>
              </a:ext>
            </a:extLst>
          </p:cNvPr>
          <p:cNvSpPr txBox="1"/>
          <p:nvPr/>
        </p:nvSpPr>
        <p:spPr>
          <a:xfrm>
            <a:off x="26972" y="385496"/>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Christ, our </a:t>
            </a:r>
            <a:r>
              <a:rPr lang="en-AU" sz="2000" dirty="0">
                <a:solidFill>
                  <a:schemeClr val="bg1"/>
                </a:solidFill>
                <a:latin typeface="Times New Roman" panose="02020603050405020304" pitchFamily="18" charset="0"/>
                <a:ea typeface="Times New Roman" panose="02020603050405020304" pitchFamily="18" charset="0"/>
              </a:rPr>
              <a:t>Conduct / Way of Life   –   </a:t>
            </a:r>
            <a:r>
              <a:rPr lang="en-AU" sz="2000" dirty="0">
                <a:solidFill>
                  <a:schemeClr val="bg1"/>
                </a:solidFill>
                <a:latin typeface="Times New Roman" panose="02020603050405020304" pitchFamily="18" charset="0"/>
                <a:cs typeface="Times New Roman" panose="02020603050405020304" pitchFamily="18" charset="0"/>
              </a:rPr>
              <a:t>How we live, matters.</a:t>
            </a:r>
          </a:p>
        </p:txBody>
      </p:sp>
      <p:sp>
        <p:nvSpPr>
          <p:cNvPr id="2" name="TextBox 1">
            <a:extLst>
              <a:ext uri="{FF2B5EF4-FFF2-40B4-BE49-F238E27FC236}">
                <a16:creationId xmlns:a16="http://schemas.microsoft.com/office/drawing/2014/main" id="{45460C2D-85C8-C948-A5AF-2A7312E016F9}"/>
              </a:ext>
            </a:extLst>
          </p:cNvPr>
          <p:cNvSpPr txBox="1"/>
          <p:nvPr/>
        </p:nvSpPr>
        <p:spPr>
          <a:xfrm>
            <a:off x="1907704" y="726279"/>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14" name="TextBox 13">
            <a:extLst>
              <a:ext uri="{FF2B5EF4-FFF2-40B4-BE49-F238E27FC236}">
                <a16:creationId xmlns:a16="http://schemas.microsoft.com/office/drawing/2014/main" id="{21EF7E2A-D767-4F47-806C-FB4E5A2AD29B}"/>
              </a:ext>
            </a:extLst>
          </p:cNvPr>
          <p:cNvSpPr txBox="1"/>
          <p:nvPr/>
        </p:nvSpPr>
        <p:spPr>
          <a:xfrm>
            <a:off x="8932" y="1344836"/>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With minds prepared for work/action and be sober/clear-minded (having good judgment), </a:t>
            </a:r>
            <a:r>
              <a:rPr lang="en-AU" sz="2000" b="1" dirty="0">
                <a:solidFill>
                  <a:schemeClr val="bg1"/>
                </a:solidFill>
                <a:latin typeface="Times New Roman" panose="02020603050405020304" pitchFamily="18" charset="0"/>
                <a:cs typeface="Times New Roman" panose="02020603050405020304" pitchFamily="18" charset="0"/>
              </a:rPr>
              <a:t>set our hope fully on our salvation in Christ when He returns.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68CA369-958E-0248-8125-284CA325ABB9}"/>
              </a:ext>
            </a:extLst>
          </p:cNvPr>
          <p:cNvSpPr/>
          <p:nvPr/>
        </p:nvSpPr>
        <p:spPr>
          <a:xfrm>
            <a:off x="89174" y="2026402"/>
            <a:ext cx="8928992"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14 </a:t>
            </a:r>
            <a:r>
              <a:rPr lang="en-AU" sz="2000" dirty="0">
                <a:latin typeface="Comic Sans MS" panose="030F0902030302020204" pitchFamily="66" charset="0"/>
                <a:ea typeface="Arial" panose="020B0604020202020204" pitchFamily="34" charset="0"/>
                <a:cs typeface="Times New Roman" panose="02020603050405020304" pitchFamily="18" charset="0"/>
              </a:rPr>
              <a:t>As obedient children, do not be conformed to the passions of your former ignorance, </a:t>
            </a:r>
            <a:r>
              <a:rPr lang="en-AU" sz="2000" b="1" baseline="30000" dirty="0">
                <a:highlight>
                  <a:srgbClr val="FFFF00"/>
                </a:highlight>
                <a:latin typeface="Comic Sans MS" panose="030F0902030302020204" pitchFamily="66" charset="0"/>
                <a:ea typeface="Arial" panose="020B0604020202020204" pitchFamily="34" charset="0"/>
                <a:cs typeface="Times New Roman" panose="02020603050405020304" pitchFamily="18" charset="0"/>
              </a:rPr>
              <a:t>15</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 </a:t>
            </a:r>
            <a:r>
              <a:rPr lang="en-AU" sz="2000" dirty="0">
                <a:latin typeface="Comic Sans MS" panose="030F0902030302020204" pitchFamily="66" charset="0"/>
                <a:ea typeface="Arial" panose="020B0604020202020204" pitchFamily="34" charset="0"/>
                <a:cs typeface="Times New Roman" panose="02020603050405020304" pitchFamily="18" charset="0"/>
              </a:rPr>
              <a:t>but as he who called you is holy, you also </a:t>
            </a:r>
            <a:r>
              <a:rPr lang="en-AU" sz="2000" dirty="0">
                <a:highlight>
                  <a:srgbClr val="FFFF00"/>
                </a:highlight>
                <a:latin typeface="Comic Sans MS" panose="030F0902030302020204" pitchFamily="66" charset="0"/>
                <a:ea typeface="Arial" panose="020B0604020202020204" pitchFamily="34" charset="0"/>
                <a:cs typeface="Times New Roman" panose="02020603050405020304" pitchFamily="18" charset="0"/>
              </a:rPr>
              <a:t>be holy in all your conduct</a:t>
            </a:r>
            <a:r>
              <a:rPr lang="en-AU" sz="2000" dirty="0">
                <a:latin typeface="Comic Sans MS" panose="030F0902030302020204" pitchFamily="66" charset="0"/>
                <a:ea typeface="Arial" panose="020B0604020202020204" pitchFamily="34" charset="0"/>
                <a:cs typeface="Times New Roman" panose="02020603050405020304" pitchFamily="18" charset="0"/>
              </a:rPr>
              <a:t>, </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16 </a:t>
            </a:r>
            <a:r>
              <a:rPr lang="en-AU" sz="2000" dirty="0">
                <a:latin typeface="Comic Sans MS" panose="030F0902030302020204" pitchFamily="66" charset="0"/>
                <a:ea typeface="Arial" panose="020B0604020202020204" pitchFamily="34" charset="0"/>
                <a:cs typeface="Times New Roman" panose="02020603050405020304" pitchFamily="18" charset="0"/>
              </a:rPr>
              <a:t>since it is written, “You shall be holy, for I am holy.”</a:t>
            </a:r>
            <a:endParaRPr lang="en-AU" sz="2000" dirty="0">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0D7A7D93-D014-6C44-989A-B5C6FC807C42}"/>
              </a:ext>
            </a:extLst>
          </p:cNvPr>
          <p:cNvSpPr txBox="1"/>
          <p:nvPr/>
        </p:nvSpPr>
        <p:spPr>
          <a:xfrm>
            <a:off x="1375" y="3037610"/>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we live </a:t>
            </a:r>
            <a:r>
              <a:rPr lang="en-AU" sz="2000" b="1" dirty="0">
                <a:solidFill>
                  <a:schemeClr val="bg1"/>
                </a:solidFill>
                <a:latin typeface="Times New Roman" panose="02020603050405020304" pitchFamily="18" charset="0"/>
                <a:cs typeface="Times New Roman" panose="02020603050405020304" pitchFamily="18" charset="0"/>
              </a:rPr>
              <a:t>in</a:t>
            </a:r>
            <a:r>
              <a:rPr lang="en-AU" sz="2000" dirty="0">
                <a:solidFill>
                  <a:schemeClr val="bg1"/>
                </a:solidFill>
                <a:latin typeface="Times New Roman" panose="02020603050405020304" pitchFamily="18" charset="0"/>
                <a:cs typeface="Times New Roman" panose="02020603050405020304" pitchFamily="18" charset="0"/>
              </a:rPr>
              <a:t> today, but not </a:t>
            </a:r>
            <a:r>
              <a:rPr lang="en-AU" sz="2000" b="1" dirty="0">
                <a:solidFill>
                  <a:schemeClr val="bg1"/>
                </a:solidFill>
                <a:latin typeface="Times New Roman" panose="02020603050405020304" pitchFamily="18" charset="0"/>
                <a:cs typeface="Times New Roman" panose="02020603050405020304" pitchFamily="18" charset="0"/>
              </a:rPr>
              <a:t>for </a:t>
            </a:r>
            <a:r>
              <a:rPr lang="en-AU" sz="2000" dirty="0">
                <a:solidFill>
                  <a:schemeClr val="bg1"/>
                </a:solidFill>
                <a:latin typeface="Times New Roman" panose="02020603050405020304" pitchFamily="18" charset="0"/>
                <a:cs typeface="Times New Roman" panose="02020603050405020304" pitchFamily="18" charset="0"/>
              </a:rPr>
              <a:t>today. We live for His return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desires of our former ignorance try to distract us from our new calling in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children of God, we should respect/honour/obey our Heavenly Father</a:t>
            </a:r>
          </a:p>
        </p:txBody>
      </p:sp>
      <p:sp>
        <p:nvSpPr>
          <p:cNvPr id="11" name="TextBox 10">
            <a:extLst>
              <a:ext uri="{FF2B5EF4-FFF2-40B4-BE49-F238E27FC236}">
                <a16:creationId xmlns:a16="http://schemas.microsoft.com/office/drawing/2014/main" id="{1BCC1CE8-C1D3-584D-B2A6-9D2271A41244}"/>
              </a:ext>
            </a:extLst>
          </p:cNvPr>
          <p:cNvSpPr txBox="1"/>
          <p:nvPr/>
        </p:nvSpPr>
        <p:spPr>
          <a:xfrm>
            <a:off x="1259631" y="4244614"/>
            <a:ext cx="7862003"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Even the words of our mouth betray the unholy state of our hearts</a:t>
            </a:r>
          </a:p>
        </p:txBody>
      </p:sp>
      <p:sp>
        <p:nvSpPr>
          <p:cNvPr id="12" name="TextBox 11">
            <a:extLst>
              <a:ext uri="{FF2B5EF4-FFF2-40B4-BE49-F238E27FC236}">
                <a16:creationId xmlns:a16="http://schemas.microsoft.com/office/drawing/2014/main" id="{29CADBB3-AD6D-B64C-A418-FD2CC08C51AF}"/>
              </a:ext>
            </a:extLst>
          </p:cNvPr>
          <p:cNvSpPr txBox="1"/>
          <p:nvPr/>
        </p:nvSpPr>
        <p:spPr>
          <a:xfrm>
            <a:off x="0" y="3908499"/>
            <a:ext cx="8388424"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Obedience...  Holiness  ––  In all our conduct</a:t>
            </a:r>
          </a:p>
        </p:txBody>
      </p:sp>
      <p:sp>
        <p:nvSpPr>
          <p:cNvPr id="13" name="TextBox 12">
            <a:extLst>
              <a:ext uri="{FF2B5EF4-FFF2-40B4-BE49-F238E27FC236}">
                <a16:creationId xmlns:a16="http://schemas.microsoft.com/office/drawing/2014/main" id="{FFD7AA63-1521-EA43-874D-455193311A94}"/>
              </a:ext>
            </a:extLst>
          </p:cNvPr>
          <p:cNvSpPr txBox="1"/>
          <p:nvPr/>
        </p:nvSpPr>
        <p:spPr>
          <a:xfrm>
            <a:off x="14558" y="4651149"/>
            <a:ext cx="9083850" cy="1015663"/>
          </a:xfrm>
          <a:prstGeom prst="rect">
            <a:avLst/>
          </a:prstGeom>
          <a:noFill/>
          <a:ln>
            <a:noFill/>
          </a:ln>
        </p:spPr>
        <p:txBody>
          <a:bodyPr wrap="square" rtlCol="0">
            <a:spAutoFit/>
          </a:bodyPr>
          <a:lstStyle/>
          <a:p>
            <a:pPr marL="457200" indent="-457200">
              <a:buFont typeface="+mj-lt"/>
              <a:buAutoNum type="arabicPeriod"/>
            </a:pPr>
            <a:r>
              <a:rPr lang="en-AU" sz="2000" dirty="0">
                <a:solidFill>
                  <a:srgbClr val="FFFF00"/>
                </a:solidFill>
                <a:latin typeface="Times New Roman" panose="02020603050405020304" pitchFamily="18" charset="0"/>
                <a:cs typeface="Times New Roman" panose="02020603050405020304" pitchFamily="18" charset="0"/>
              </a:rPr>
              <a:t>Because our Heavenly Father is Holy, so should His children be holy</a:t>
            </a:r>
          </a:p>
          <a:p>
            <a:pPr marL="457200" indent="-457200">
              <a:buFont typeface="+mj-lt"/>
              <a:buAutoNum type="arabicPeriod"/>
            </a:pPr>
            <a:r>
              <a:rPr lang="en-AU" sz="2000" dirty="0">
                <a:solidFill>
                  <a:srgbClr val="FFFF00"/>
                </a:solidFill>
                <a:latin typeface="Times New Roman" panose="02020603050405020304" pitchFamily="18" charset="0"/>
                <a:cs typeface="Times New Roman" panose="02020603050405020304" pitchFamily="18" charset="0"/>
              </a:rPr>
              <a:t>The fact that God is a righteous Judge, should fill us with fear</a:t>
            </a:r>
          </a:p>
          <a:p>
            <a:pPr marL="457200" indent="-457200">
              <a:buFont typeface="+mj-lt"/>
              <a:buAutoNum type="arabicPeriod"/>
            </a:pPr>
            <a:r>
              <a:rPr lang="en-AU" sz="2000" dirty="0">
                <a:solidFill>
                  <a:srgbClr val="FFFF00"/>
                </a:solidFill>
                <a:latin typeface="Times New Roman" panose="02020603050405020304" pitchFamily="18" charset="0"/>
                <a:cs typeface="Times New Roman" panose="02020603050405020304" pitchFamily="18" charset="0"/>
              </a:rPr>
              <a:t>The cost of our forgiveness and holiness is enormous – the blood of Jesus</a:t>
            </a:r>
          </a:p>
        </p:txBody>
      </p:sp>
    </p:spTree>
    <p:extLst>
      <p:ext uri="{BB962C8B-B14F-4D97-AF65-F5344CB8AC3E}">
        <p14:creationId xmlns:p14="http://schemas.microsoft.com/office/powerpoint/2010/main" val="293214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8224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Though you have not seen him, you love him.  Though you do not now see him, you believe in him and rejoice with joy that is inexpressible and filled with glory,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obtaining the outcome of your faith, the salvation of your souls. </a:t>
            </a:r>
          </a:p>
          <a:p>
            <a:pPr indent="152400">
              <a:lnSpc>
                <a:spcPct val="115000"/>
              </a:lnSpc>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Concerning this salvation, the prophets who prophesied about the grace that was to be yours searched and inquired carefully,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inquiring what person or time the Spirit of Christ in them was indicating when he predicted the sufferings of Christ and the subsequent glories.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It was revealed to them that they were serving not themselves but you, in the things that have now been announced to you through those who preached the good news to you by the Holy Spirit sent from heaven, things into which angels long to look.</a:t>
            </a:r>
            <a:r>
              <a:rPr lang="en-AU" sz="2500" dirty="0">
                <a:solidFill>
                  <a:schemeClr val="bg1"/>
                </a:solidFill>
                <a:latin typeface="Times New Roman" panose="02020603050405020304" pitchFamily="18" charset="0"/>
                <a:cs typeface="Times New Roman" panose="02020603050405020304" pitchFamily="18" charset="0"/>
              </a:rPr>
              <a:t> </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12558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13 </a:t>
            </a:r>
            <a:r>
              <a:rPr lang="en-AU" sz="2600" dirty="0">
                <a:solidFill>
                  <a:schemeClr val="bg1"/>
                </a:solidFill>
                <a:latin typeface="Times New Roman" panose="02020603050405020304" pitchFamily="18" charset="0"/>
                <a:ea typeface="Arial" panose="020B0604020202020204" pitchFamily="34" charset="0"/>
              </a:rPr>
              <a:t>Therefore, preparing your minds for action, and being sober-minded, set your hope fully on the grace that will be brought to you at the revelation of Jesus Christ.  </a:t>
            </a:r>
            <a:r>
              <a:rPr lang="en-AU" sz="2600" b="1" baseline="30000" dirty="0">
                <a:solidFill>
                  <a:schemeClr val="bg1"/>
                </a:solidFill>
                <a:latin typeface="Times New Roman" panose="02020603050405020304" pitchFamily="18" charset="0"/>
                <a:ea typeface="Arial" panose="020B0604020202020204" pitchFamily="34" charset="0"/>
              </a:rPr>
              <a:t>14 </a:t>
            </a:r>
            <a:r>
              <a:rPr lang="en-AU" sz="2600" dirty="0">
                <a:solidFill>
                  <a:schemeClr val="bg1"/>
                </a:solidFill>
                <a:latin typeface="Times New Roman" panose="02020603050405020304" pitchFamily="18" charset="0"/>
                <a:ea typeface="Arial" panose="020B0604020202020204" pitchFamily="34" charset="0"/>
              </a:rPr>
              <a:t>As obedient children, do not be conformed to the passions of your former ignorance, </a:t>
            </a:r>
            <a:r>
              <a:rPr lang="en-AU" sz="2600" b="1" baseline="30000" dirty="0">
                <a:solidFill>
                  <a:schemeClr val="bg1"/>
                </a:solidFill>
                <a:latin typeface="Times New Roman" panose="02020603050405020304" pitchFamily="18" charset="0"/>
                <a:ea typeface="Arial" panose="020B0604020202020204" pitchFamily="34" charset="0"/>
              </a:rPr>
              <a:t>15 </a:t>
            </a:r>
            <a:r>
              <a:rPr lang="en-AU" sz="2600" dirty="0">
                <a:solidFill>
                  <a:schemeClr val="bg1"/>
                </a:solidFill>
                <a:latin typeface="Times New Roman" panose="02020603050405020304" pitchFamily="18" charset="0"/>
                <a:ea typeface="Arial" panose="020B0604020202020204" pitchFamily="34" charset="0"/>
              </a:rPr>
              <a:t>but as he who called you is holy, you also be holy in all your conduct, </a:t>
            </a:r>
            <a:r>
              <a:rPr lang="en-AU" sz="2600" b="1" baseline="30000" dirty="0">
                <a:solidFill>
                  <a:schemeClr val="bg1"/>
                </a:solidFill>
                <a:latin typeface="Times New Roman" panose="02020603050405020304" pitchFamily="18" charset="0"/>
                <a:ea typeface="Arial" panose="020B0604020202020204" pitchFamily="34" charset="0"/>
              </a:rPr>
              <a:t>16 </a:t>
            </a:r>
            <a:r>
              <a:rPr lang="en-AU" sz="2600" dirty="0">
                <a:solidFill>
                  <a:schemeClr val="bg1"/>
                </a:solidFill>
                <a:latin typeface="Times New Roman" panose="02020603050405020304" pitchFamily="18" charset="0"/>
                <a:ea typeface="Arial" panose="020B0604020202020204" pitchFamily="34" charset="0"/>
              </a:rPr>
              <a:t>since it is written, “You shall be holy, for I am holy.”  </a:t>
            </a:r>
            <a:r>
              <a:rPr lang="en-AU" sz="2600" b="1" baseline="30000" dirty="0">
                <a:solidFill>
                  <a:schemeClr val="bg1"/>
                </a:solidFill>
                <a:latin typeface="Times New Roman" panose="02020603050405020304" pitchFamily="18" charset="0"/>
                <a:ea typeface="Arial" panose="020B0604020202020204" pitchFamily="34" charset="0"/>
              </a:rPr>
              <a:t>17 </a:t>
            </a:r>
            <a:r>
              <a:rPr lang="en-AU" sz="2600" dirty="0">
                <a:solidFill>
                  <a:schemeClr val="bg1"/>
                </a:solidFill>
                <a:latin typeface="Times New Roman" panose="02020603050405020304" pitchFamily="18" charset="0"/>
                <a:ea typeface="Arial" panose="020B0604020202020204" pitchFamily="34" charset="0"/>
              </a:rPr>
              <a:t>And if you call on him as Father who judges impartially according to each one’s deeds, conduct yourselves with fear throughout the time of your exile, </a:t>
            </a:r>
            <a:r>
              <a:rPr lang="en-AU" sz="2600" b="1" baseline="30000" dirty="0">
                <a:solidFill>
                  <a:schemeClr val="bg1"/>
                </a:solidFill>
                <a:latin typeface="Times New Roman" panose="02020603050405020304" pitchFamily="18" charset="0"/>
                <a:ea typeface="Arial" panose="020B0604020202020204" pitchFamily="34" charset="0"/>
              </a:rPr>
              <a:t>18 </a:t>
            </a:r>
            <a:r>
              <a:rPr lang="en-AU" sz="2600" dirty="0">
                <a:solidFill>
                  <a:schemeClr val="bg1"/>
                </a:solidFill>
                <a:latin typeface="Times New Roman" panose="02020603050405020304" pitchFamily="18" charset="0"/>
                <a:ea typeface="Arial" panose="020B0604020202020204" pitchFamily="34" charset="0"/>
              </a:rPr>
              <a:t>knowing that you were ransomed from the futile ways inherited from your forefathers, not with perishable things such as silver or gold, </a:t>
            </a:r>
            <a:r>
              <a:rPr lang="en-AU" sz="2600" b="1" baseline="30000" dirty="0">
                <a:solidFill>
                  <a:schemeClr val="bg1"/>
                </a:solidFill>
                <a:latin typeface="Times New Roman" panose="02020603050405020304" pitchFamily="18" charset="0"/>
                <a:ea typeface="Arial" panose="020B0604020202020204" pitchFamily="34" charset="0"/>
              </a:rPr>
              <a:t>19 </a:t>
            </a:r>
            <a:r>
              <a:rPr lang="en-AU" sz="2600" dirty="0">
                <a:solidFill>
                  <a:schemeClr val="bg1"/>
                </a:solidFill>
                <a:latin typeface="Times New Roman" panose="02020603050405020304" pitchFamily="18" charset="0"/>
                <a:ea typeface="Arial" panose="020B0604020202020204" pitchFamily="34" charset="0"/>
              </a:rPr>
              <a:t>but with the precious blood of Christ, like that of a lamb without blemish or spot.</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5996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1989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20 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He was foreknown before the foundation of the world but was made manifest in the last times for the sake of you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who through him are believers in God, who raised him from the dead and gave him glory, so that your faith and hope are in God.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Arial" panose="020B0604020202020204" pitchFamily="34" charset="0"/>
              </a:rPr>
              <a:t>22 </a:t>
            </a:r>
            <a:r>
              <a:rPr lang="en-AU" sz="2800" dirty="0">
                <a:solidFill>
                  <a:schemeClr val="bg1"/>
                </a:solidFill>
                <a:latin typeface="Times New Roman" panose="02020603050405020304" pitchFamily="18" charset="0"/>
                <a:ea typeface="Arial" panose="020B0604020202020204" pitchFamily="34" charset="0"/>
              </a:rPr>
              <a:t>Having purified your souls by your obedience to the truth for a sincere brotherly love, love one another earnestly from a pure heart, </a:t>
            </a:r>
            <a:r>
              <a:rPr lang="en-AU" sz="2800" b="1" baseline="30000" dirty="0">
                <a:solidFill>
                  <a:schemeClr val="bg1"/>
                </a:solidFill>
                <a:latin typeface="Times New Roman" panose="02020603050405020304" pitchFamily="18" charset="0"/>
                <a:ea typeface="Arial" panose="020B0604020202020204" pitchFamily="34" charset="0"/>
              </a:rPr>
              <a:t>23 </a:t>
            </a:r>
            <a:r>
              <a:rPr lang="en-AU" sz="2800" dirty="0">
                <a:solidFill>
                  <a:schemeClr val="bg1"/>
                </a:solidFill>
                <a:latin typeface="Times New Roman" panose="02020603050405020304" pitchFamily="18" charset="0"/>
                <a:ea typeface="Arial" panose="020B0604020202020204" pitchFamily="34" charset="0"/>
              </a:rPr>
              <a:t>since you have been born again, not of perishable seed but of imperishable, through the living and abiding word of God;</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47005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9186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“All flesh is like grass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all its glory like the flower of grass.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 grass withers,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 flower falls,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25 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but the word of the Lord remains forever.”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dirty="0">
                <a:solidFill>
                  <a:schemeClr val="bg1"/>
                </a:solidFill>
                <a:latin typeface="Times New Roman" panose="02020603050405020304" pitchFamily="18" charset="0"/>
                <a:ea typeface="Arial" panose="020B0604020202020204" pitchFamily="34" charset="0"/>
              </a:rPr>
              <a:t>And this word is the good news that was preached to you.</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643261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2308324"/>
          </a:xfrm>
          <a:prstGeom prst="rect">
            <a:avLst/>
          </a:prstGeom>
          <a:noFill/>
        </p:spPr>
        <p:txBody>
          <a:bodyPr wrap="square" rtlCol="0">
            <a:spAutoFit/>
          </a:bodyPr>
          <a:lstStyle/>
          <a:p>
            <a:r>
              <a:rPr lang="en-AU" sz="6000" dirty="0">
                <a:solidFill>
                  <a:schemeClr val="bg1"/>
                </a:solidFill>
                <a:latin typeface="Times New Roman" panose="02020603050405020304" pitchFamily="18" charset="0"/>
                <a:cs typeface="Times New Roman" panose="02020603050405020304" pitchFamily="18" charset="0"/>
              </a:rPr>
              <a:t>    With  </a:t>
            </a:r>
            <a:r>
              <a:rPr lang="en-AU" sz="7200" b="1" dirty="0">
                <a:solidFill>
                  <a:srgbClr val="FFFF00"/>
                </a:solidFill>
                <a:latin typeface="Times New Roman" panose="02020603050405020304" pitchFamily="18" charset="0"/>
                <a:cs typeface="Times New Roman" panose="02020603050405020304" pitchFamily="18" charset="0"/>
              </a:rPr>
              <a:t>P</a:t>
            </a:r>
            <a:r>
              <a:rPr lang="en-AU" sz="6000" dirty="0">
                <a:solidFill>
                  <a:schemeClr val="bg1"/>
                </a:solidFill>
                <a:latin typeface="Times New Roman" panose="02020603050405020304" pitchFamily="18" charset="0"/>
                <a:cs typeface="Times New Roman" panose="02020603050405020304" pitchFamily="18" charset="0"/>
              </a:rPr>
              <a:t>rivilege</a:t>
            </a:r>
          </a:p>
          <a:p>
            <a:r>
              <a:rPr lang="en-AU" sz="6000" dirty="0">
                <a:solidFill>
                  <a:schemeClr val="bg1"/>
                </a:solidFill>
                <a:latin typeface="Times New Roman" panose="02020603050405020304" pitchFamily="18" charset="0"/>
                <a:cs typeface="Times New Roman" panose="02020603050405020304" pitchFamily="18" charset="0"/>
              </a:rPr>
              <a:t>Comes   </a:t>
            </a:r>
            <a:r>
              <a:rPr lang="en-AU" sz="7200" b="1" dirty="0">
                <a:solidFill>
                  <a:srgbClr val="FFFF00"/>
                </a:solidFill>
                <a:latin typeface="Times New Roman" panose="02020603050405020304" pitchFamily="18" charset="0"/>
                <a:cs typeface="Times New Roman" panose="02020603050405020304" pitchFamily="18" charset="0"/>
              </a:rPr>
              <a:t>R</a:t>
            </a:r>
            <a:r>
              <a:rPr lang="en-AU" sz="6000" dirty="0">
                <a:solidFill>
                  <a:schemeClr val="bg1"/>
                </a:solidFill>
                <a:latin typeface="Times New Roman" panose="02020603050405020304" pitchFamily="18" charset="0"/>
                <a:cs typeface="Times New Roman" panose="02020603050405020304" pitchFamily="18" charset="0"/>
              </a:rPr>
              <a:t>esponsibility</a:t>
            </a:r>
          </a:p>
        </p:txBody>
      </p:sp>
    </p:spTree>
    <p:extLst>
      <p:ext uri="{BB962C8B-B14F-4D97-AF65-F5344CB8AC3E}">
        <p14:creationId xmlns:p14="http://schemas.microsoft.com/office/powerpoint/2010/main" val="213900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a privileged time in which to live....</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thousands of years, the prophets and the angels looked forward to the day when Jesus Christ would carry out God’s plan of salvation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Different prophets had different pieces of the jigsaw puzzle, revealing the sufferings of Christ and the subsequent glories of Christ (resurrection and the return of Christ)</a:t>
            </a:r>
          </a:p>
        </p:txBody>
      </p:sp>
      <p:sp>
        <p:nvSpPr>
          <p:cNvPr id="15" name="TextBox 14">
            <a:extLst>
              <a:ext uri="{FF2B5EF4-FFF2-40B4-BE49-F238E27FC236}">
                <a16:creationId xmlns:a16="http://schemas.microsoft.com/office/drawing/2014/main" id="{DEE95F9A-427E-1840-9757-924E960D26DA}"/>
              </a:ext>
            </a:extLst>
          </p:cNvPr>
          <p:cNvSpPr txBox="1"/>
          <p:nvPr/>
        </p:nvSpPr>
        <p:spPr>
          <a:xfrm>
            <a:off x="-1104" y="1501345"/>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salvation of our souls will come on the last day when Jesus returns</a:t>
            </a:r>
          </a:p>
        </p:txBody>
      </p:sp>
      <p:sp>
        <p:nvSpPr>
          <p:cNvPr id="16" name="TextBox 15">
            <a:extLst>
              <a:ext uri="{FF2B5EF4-FFF2-40B4-BE49-F238E27FC236}">
                <a16:creationId xmlns:a16="http://schemas.microsoft.com/office/drawing/2014/main" id="{6CB787F3-C988-B849-A42C-96BC7786A8DF}"/>
              </a:ext>
            </a:extLst>
          </p:cNvPr>
          <p:cNvSpPr txBox="1"/>
          <p:nvPr/>
        </p:nvSpPr>
        <p:spPr>
          <a:xfrm>
            <a:off x="-1104" y="1777380"/>
            <a:ext cx="9144000"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Jesus Christ reveals Himself, through His servants</a:t>
            </a:r>
          </a:p>
        </p:txBody>
      </p:sp>
      <p:sp>
        <p:nvSpPr>
          <p:cNvPr id="17" name="TextBox 16">
            <a:extLst>
              <a:ext uri="{FF2B5EF4-FFF2-40B4-BE49-F238E27FC236}">
                <a16:creationId xmlns:a16="http://schemas.microsoft.com/office/drawing/2014/main" id="{532289F5-07B6-0849-B3C0-2002FFF40F22}"/>
              </a:ext>
            </a:extLst>
          </p:cNvPr>
          <p:cNvSpPr txBox="1"/>
          <p:nvPr/>
        </p:nvSpPr>
        <p:spPr>
          <a:xfrm>
            <a:off x="-1104" y="2141277"/>
            <a:ext cx="9144000"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Holy Spirit = The Spirit of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Spirit of Christ revealed Christ (sufferings, glories) to the Prophets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Holy Spirit announces (through Preachers) – the salvation of our souls (through Jesus)</a:t>
            </a:r>
          </a:p>
        </p:txBody>
      </p:sp>
      <p:sp>
        <p:nvSpPr>
          <p:cNvPr id="10" name="Rectangle 9">
            <a:extLst>
              <a:ext uri="{FF2B5EF4-FFF2-40B4-BE49-F238E27FC236}">
                <a16:creationId xmlns:a16="http://schemas.microsoft.com/office/drawing/2014/main" id="{BBFD8900-A74C-E44C-B24D-4DAE8D82DAC5}"/>
              </a:ext>
            </a:extLst>
          </p:cNvPr>
          <p:cNvSpPr/>
          <p:nvPr/>
        </p:nvSpPr>
        <p:spPr>
          <a:xfrm>
            <a:off x="963820" y="3660323"/>
            <a:ext cx="6806496"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the Spirit of Christ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in</a:t>
            </a:r>
            <a:r>
              <a:rPr lang="en-AU" dirty="0">
                <a:latin typeface="Comic Sans MS" panose="030F0902030302020204" pitchFamily="66" charset="0"/>
                <a:ea typeface="Times New Roman" panose="02020603050405020304" pitchFamily="18" charset="0"/>
                <a:cs typeface="Times New Roman" panose="02020603050405020304" pitchFamily="18" charset="0"/>
              </a:rPr>
              <a:t> them was indicating when 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predicted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the sufferings</a:t>
            </a:r>
            <a:r>
              <a:rPr lang="en-AU" b="1" dirty="0">
                <a:latin typeface="Comic Sans MS" panose="030F0902030302020204" pitchFamily="66" charset="0"/>
                <a:ea typeface="Times New Roman" panose="02020603050405020304" pitchFamily="18" charset="0"/>
                <a:cs typeface="Times New Roman" panose="02020603050405020304" pitchFamily="18" charset="0"/>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of Christ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and</a:t>
            </a:r>
            <a:r>
              <a:rPr lang="en-AU" u="sng" dirty="0">
                <a:latin typeface="Comic Sans MS" panose="030F0902030302020204" pitchFamily="66" charset="0"/>
                <a:ea typeface="Times New Roman" panose="02020603050405020304" pitchFamily="18" charset="0"/>
                <a:cs typeface="Times New Roman" panose="02020603050405020304" pitchFamily="18" charset="0"/>
              </a:rPr>
              <a:t> the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subsequent</a:t>
            </a:r>
            <a:r>
              <a:rPr lang="en-AU" u="sng" dirty="0">
                <a:latin typeface="Comic Sans MS" panose="030F0902030302020204" pitchFamily="66" charset="0"/>
                <a:ea typeface="Times New Roman" panose="02020603050405020304" pitchFamily="18" charset="0"/>
                <a:cs typeface="Times New Roman" panose="02020603050405020304" pitchFamily="18" charset="0"/>
              </a:rPr>
              <a:t> glories</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sz="1600"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10A96BAA-D8C4-2E49-B2B7-44BE0A9CEA3E}"/>
              </a:ext>
            </a:extLst>
          </p:cNvPr>
          <p:cNvSpPr txBox="1"/>
          <p:nvPr/>
        </p:nvSpPr>
        <p:spPr>
          <a:xfrm>
            <a:off x="1316406" y="3203669"/>
            <a:ext cx="5847882" cy="400110"/>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primary role of the church, is to preach the Gospel</a:t>
            </a:r>
          </a:p>
        </p:txBody>
      </p:sp>
      <p:sp>
        <p:nvSpPr>
          <p:cNvPr id="11" name="TextBox 10">
            <a:extLst>
              <a:ext uri="{FF2B5EF4-FFF2-40B4-BE49-F238E27FC236}">
                <a16:creationId xmlns:a16="http://schemas.microsoft.com/office/drawing/2014/main" id="{877088D9-501F-9944-BB13-4B230CA8AC22}"/>
              </a:ext>
            </a:extLst>
          </p:cNvPr>
          <p:cNvSpPr txBox="1"/>
          <p:nvPr/>
        </p:nvSpPr>
        <p:spPr>
          <a:xfrm>
            <a:off x="-1" y="4328295"/>
            <a:ext cx="9124043"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glories of Christ (His resurrection &amp; His second coming) followed His suffering</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Not just a matter of timing.  One depended upon the other.</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Same for Christians – </a:t>
            </a:r>
            <a:r>
              <a:rPr lang="en-AU" sz="2000" u="sng" dirty="0">
                <a:solidFill>
                  <a:schemeClr val="bg1"/>
                </a:solidFill>
                <a:latin typeface="Times New Roman" panose="02020603050405020304" pitchFamily="18" charset="0"/>
                <a:cs typeface="Times New Roman" panose="02020603050405020304" pitchFamily="18" charset="0"/>
              </a:rPr>
              <a:t>Glory follows suffering</a:t>
            </a:r>
            <a:r>
              <a:rPr lang="en-AU" sz="2000" dirty="0">
                <a:solidFill>
                  <a:schemeClr val="bg1"/>
                </a:solidFill>
                <a:latin typeface="Times New Roman" panose="02020603050405020304" pitchFamily="18" charset="0"/>
                <a:cs typeface="Times New Roman" panose="02020603050405020304" pitchFamily="18" charset="0"/>
              </a:rPr>
              <a:t> – We look forward to Glory when Christ returns, even though suffering is a normal part of Christian life</a:t>
            </a:r>
          </a:p>
        </p:txBody>
      </p:sp>
    </p:spTree>
    <p:extLst>
      <p:ext uri="{BB962C8B-B14F-4D97-AF65-F5344CB8AC3E}">
        <p14:creationId xmlns:p14="http://schemas.microsoft.com/office/powerpoint/2010/main" val="1934269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With Privilege Comes Responsibility</a:t>
            </a:r>
          </a:p>
        </p:txBody>
      </p:sp>
      <p:sp>
        <p:nvSpPr>
          <p:cNvPr id="9" name="TextBox 8">
            <a:extLst>
              <a:ext uri="{FF2B5EF4-FFF2-40B4-BE49-F238E27FC236}">
                <a16:creationId xmlns:a16="http://schemas.microsoft.com/office/drawing/2014/main" id="{3F590E02-5F83-7D42-A48B-1D7556754F8E}"/>
              </a:ext>
            </a:extLst>
          </p:cNvPr>
          <p:cNvSpPr txBox="1"/>
          <p:nvPr/>
        </p:nvSpPr>
        <p:spPr>
          <a:xfrm>
            <a:off x="26972" y="385496"/>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err="1">
                <a:solidFill>
                  <a:schemeClr val="bg1"/>
                </a:solidFill>
                <a:latin typeface="Times New Roman" panose="02020603050405020304" pitchFamily="18" charset="0"/>
                <a:ea typeface="Batang" panose="02030600000101010101" pitchFamily="18" charset="-127"/>
              </a:rPr>
              <a:t>ἀν</a:t>
            </a:r>
            <a:r>
              <a:rPr lang="en-AU" sz="2000" dirty="0">
                <a:solidFill>
                  <a:schemeClr val="bg1"/>
                </a:solidFill>
                <a:latin typeface="Times New Roman" panose="02020603050405020304" pitchFamily="18" charset="0"/>
                <a:ea typeface="Batang" panose="02030600000101010101" pitchFamily="18" charset="-127"/>
              </a:rPr>
              <a:t>α</a:t>
            </a:r>
            <a:r>
              <a:rPr lang="en-AU" sz="2000" dirty="0" err="1">
                <a:solidFill>
                  <a:schemeClr val="bg1"/>
                </a:solidFill>
                <a:latin typeface="Times New Roman" panose="02020603050405020304" pitchFamily="18" charset="0"/>
                <a:ea typeface="Batang" panose="02030600000101010101" pitchFamily="18" charset="-127"/>
              </a:rPr>
              <a:t>στροφῇ</a:t>
            </a:r>
            <a:r>
              <a:rPr lang="en-AU" sz="2000" dirty="0">
                <a:solidFill>
                  <a:schemeClr val="bg1"/>
                </a:solidFill>
                <a:latin typeface="Times New Roman" panose="02020603050405020304" pitchFamily="18" charset="0"/>
                <a:ea typeface="Batang" panose="02030600000101010101" pitchFamily="18" charset="-127"/>
              </a:rPr>
              <a:t>  (</a:t>
            </a:r>
            <a:r>
              <a:rPr lang="en-AU" sz="2000" dirty="0" err="1">
                <a:solidFill>
                  <a:schemeClr val="bg1"/>
                </a:solidFill>
                <a:latin typeface="Times New Roman" panose="02020603050405020304" pitchFamily="18" charset="0"/>
                <a:ea typeface="Times New Roman" panose="02020603050405020304" pitchFamily="18" charset="0"/>
              </a:rPr>
              <a:t>anastrophē</a:t>
            </a:r>
            <a:r>
              <a:rPr lang="en-AU" sz="2000" dirty="0">
                <a:solidFill>
                  <a:schemeClr val="bg1"/>
                </a:solidFill>
                <a:latin typeface="Times New Roman" panose="02020603050405020304" pitchFamily="18" charset="0"/>
                <a:ea typeface="Times New Roman" panose="02020603050405020304" pitchFamily="18" charset="0"/>
              </a:rPr>
              <a:t>) – Conduct / Way of Life...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Christ, How we live, matters.</a:t>
            </a:r>
          </a:p>
        </p:txBody>
      </p:sp>
      <p:sp>
        <p:nvSpPr>
          <p:cNvPr id="2" name="TextBox 1">
            <a:extLst>
              <a:ext uri="{FF2B5EF4-FFF2-40B4-BE49-F238E27FC236}">
                <a16:creationId xmlns:a16="http://schemas.microsoft.com/office/drawing/2014/main" id="{45460C2D-85C8-C948-A5AF-2A7312E016F9}"/>
              </a:ext>
            </a:extLst>
          </p:cNvPr>
          <p:cNvSpPr txBox="1"/>
          <p:nvPr/>
        </p:nvSpPr>
        <p:spPr>
          <a:xfrm>
            <a:off x="2052462" y="1028660"/>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13" name="Rectangle 12">
            <a:extLst>
              <a:ext uri="{FF2B5EF4-FFF2-40B4-BE49-F238E27FC236}">
                <a16:creationId xmlns:a16="http://schemas.microsoft.com/office/drawing/2014/main" id="{0F3A6D6B-82D5-384D-A11C-1E6634093CE3}"/>
              </a:ext>
            </a:extLst>
          </p:cNvPr>
          <p:cNvSpPr/>
          <p:nvPr/>
        </p:nvSpPr>
        <p:spPr>
          <a:xfrm>
            <a:off x="465598" y="1774948"/>
            <a:ext cx="8212223"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Therefore, preparing your minds for action </a:t>
            </a:r>
            <a:r>
              <a:rPr lang="en-AU" sz="2000" dirty="0">
                <a:latin typeface="Minion Pro" panose="02040503050201020203" pitchFamily="18" charset="0"/>
                <a:ea typeface="Times New Roman" panose="02020603050405020304" pitchFamily="18" charset="0"/>
                <a:cs typeface="Times New Roman" panose="02020603050405020304" pitchFamily="18" charset="0"/>
              </a:rPr>
              <a:t>(girding up the loins of your mind)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and being sober-minded, set your hope fully on the grace that will be brought to you at the revelation of Jesus Christ.</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581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2" grpId="0"/>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se steps are required to gird up your loins illustration.">
            <a:extLst>
              <a:ext uri="{FF2B5EF4-FFF2-40B4-BE49-F238E27FC236}">
                <a16:creationId xmlns:a16="http://schemas.microsoft.com/office/drawing/2014/main" id="{0411BCCD-6977-A14D-B582-FD0BB79F8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150" y="0"/>
            <a:ext cx="6234113"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41416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111359</TotalTime>
  <Words>1672</Words>
  <Application>Microsoft Macintosh PowerPoint</Application>
  <PresentationFormat>On-screen Show (16:10)</PresentationFormat>
  <Paragraphs>95</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Comic Sans MS</vt:lpstr>
      <vt:lpstr>Minion Pro</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1891</cp:revision>
  <cp:lastPrinted>2020-09-23T01:41:48Z</cp:lastPrinted>
  <dcterms:created xsi:type="dcterms:W3CDTF">2016-11-04T06:28:01Z</dcterms:created>
  <dcterms:modified xsi:type="dcterms:W3CDTF">2020-09-23T01:46:48Z</dcterms:modified>
</cp:coreProperties>
</file>